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80" r:id="rId4"/>
    <p:sldId id="259" r:id="rId5"/>
    <p:sldId id="281" r:id="rId6"/>
    <p:sldId id="282" r:id="rId7"/>
    <p:sldId id="283" r:id="rId8"/>
    <p:sldId id="285" r:id="rId9"/>
    <p:sldId id="294" r:id="rId10"/>
    <p:sldId id="275" r:id="rId11"/>
    <p:sldId id="286" r:id="rId12"/>
    <p:sldId id="288" r:id="rId13"/>
    <p:sldId id="289" r:id="rId14"/>
    <p:sldId id="290" r:id="rId15"/>
    <p:sldId id="291" r:id="rId16"/>
    <p:sldId id="293" r:id="rId17"/>
    <p:sldId id="287" r:id="rId18"/>
    <p:sldId id="292" r:id="rId19"/>
    <p:sldId id="295" r:id="rId20"/>
    <p:sldId id="279" r:id="rId21"/>
    <p:sldId id="27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718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9C9A-024B-4E95-8A68-DECDE2D35048}" type="datetimeFigureOut">
              <a:rPr lang="en-US" smtClean="0"/>
              <a:pPr/>
              <a:t>8/6/2014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8C45F-F99E-4CB1-86C5-A4AB06725B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9C9A-024B-4E95-8A68-DECDE2D35048}" type="datetimeFigureOut">
              <a:rPr lang="en-US" smtClean="0"/>
              <a:pPr/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8C45F-F99E-4CB1-86C5-A4AB06725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9C9A-024B-4E95-8A68-DECDE2D35048}" type="datetimeFigureOut">
              <a:rPr lang="en-US" smtClean="0"/>
              <a:pPr/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8C45F-F99E-4CB1-86C5-A4AB06725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9C9A-024B-4E95-8A68-DECDE2D35048}" type="datetimeFigureOut">
              <a:rPr lang="en-US" smtClean="0"/>
              <a:pPr/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8C45F-F99E-4CB1-86C5-A4AB06725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9C9A-024B-4E95-8A68-DECDE2D35048}" type="datetimeFigureOut">
              <a:rPr lang="en-US" smtClean="0"/>
              <a:pPr/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468C45F-F99E-4CB1-86C5-A4AB06725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9C9A-024B-4E95-8A68-DECDE2D35048}" type="datetimeFigureOut">
              <a:rPr lang="en-US" smtClean="0"/>
              <a:pPr/>
              <a:t>8/6/2014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8C45F-F99E-4CB1-86C5-A4AB06725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9C9A-024B-4E95-8A68-DECDE2D35048}" type="datetimeFigureOut">
              <a:rPr lang="en-US" smtClean="0"/>
              <a:pPr/>
              <a:t>8/6/2014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8C45F-F99E-4CB1-86C5-A4AB06725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9C9A-024B-4E95-8A68-DECDE2D35048}" type="datetimeFigureOut">
              <a:rPr lang="en-US" smtClean="0"/>
              <a:pPr/>
              <a:t>8/6/2014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8C45F-F99E-4CB1-86C5-A4AB06725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9C9A-024B-4E95-8A68-DECDE2D35048}" type="datetimeFigureOut">
              <a:rPr lang="en-US" smtClean="0"/>
              <a:pPr/>
              <a:t>8/6/2014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8C45F-F99E-4CB1-86C5-A4AB06725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9C9A-024B-4E95-8A68-DECDE2D35048}" type="datetimeFigureOut">
              <a:rPr lang="en-US" smtClean="0"/>
              <a:pPr/>
              <a:t>8/6/2014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8C45F-F99E-4CB1-86C5-A4AB06725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9C9A-024B-4E95-8A68-DECDE2D35048}" type="datetimeFigureOut">
              <a:rPr lang="en-US" smtClean="0"/>
              <a:pPr/>
              <a:t>8/6/2014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8C45F-F99E-4CB1-86C5-A4AB06725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7929C9A-024B-4E95-8A68-DECDE2D35048}" type="datetimeFigureOut">
              <a:rPr lang="en-US" smtClean="0"/>
              <a:pPr/>
              <a:t>8/6/2014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468C45F-F99E-4CB1-86C5-A4AB06725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Auditing investments in a full scope audit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</a:t>
            </a:r>
          </a:p>
          <a:p>
            <a:r>
              <a:rPr lang="en-US" dirty="0" smtClean="0"/>
              <a:t>Michael Lawrance, CPA</a:t>
            </a:r>
          </a:p>
          <a:p>
            <a:r>
              <a:rPr lang="en-US" dirty="0" smtClean="0"/>
              <a:t>August 13, 2014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Substantive - Investments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Confirmation of investments</a:t>
            </a:r>
          </a:p>
          <a:p>
            <a:pPr lvl="1"/>
            <a:r>
              <a:rPr lang="en-US" dirty="0" smtClean="0"/>
              <a:t>Confirm the </a:t>
            </a:r>
            <a:r>
              <a:rPr lang="en-US" u="sng" dirty="0" smtClean="0"/>
              <a:t>existence</a:t>
            </a:r>
            <a:r>
              <a:rPr lang="en-US" dirty="0" smtClean="0"/>
              <a:t> of the units/shares (mutual fund vs. common commingled trust vs. pooled separate account)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Substantive - Investments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Roll-forward Investment Balances</a:t>
            </a:r>
          </a:p>
          <a:p>
            <a:pPr lvl="1"/>
            <a:r>
              <a:rPr lang="en-US" dirty="0" smtClean="0"/>
              <a:t>Perform or obtain a roll-forward of the beginning investment balance to the ending balance considering (purchases, sales, gains/losses)</a:t>
            </a:r>
          </a:p>
          <a:p>
            <a:pPr lvl="1"/>
            <a:r>
              <a:rPr lang="en-US" dirty="0" smtClean="0"/>
              <a:t>Purchases – will include contributions; exchange in; re-invested income, etc.</a:t>
            </a:r>
          </a:p>
          <a:p>
            <a:pPr lvl="1"/>
            <a:r>
              <a:rPr lang="en-US" dirty="0" smtClean="0"/>
              <a:t>Sales – will include distributions; exchange out; expenses, etc.</a:t>
            </a:r>
          </a:p>
          <a:p>
            <a:pPr lvl="1"/>
            <a:r>
              <a:rPr lang="en-US" dirty="0" smtClean="0"/>
              <a:t>Don’t forget exchange in/out (often the same number with an opposite sign)</a:t>
            </a:r>
          </a:p>
          <a:p>
            <a:pPr lvl="1"/>
            <a:r>
              <a:rPr lang="en-US" dirty="0" smtClean="0"/>
              <a:t>Addresses the </a:t>
            </a:r>
            <a:r>
              <a:rPr lang="en-US" u="sng" dirty="0" smtClean="0"/>
              <a:t>completeness</a:t>
            </a:r>
            <a:r>
              <a:rPr lang="en-US" dirty="0" smtClean="0"/>
              <a:t> of investments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Substantive - Investments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Purchases </a:t>
            </a:r>
          </a:p>
          <a:p>
            <a:pPr lvl="1"/>
            <a:r>
              <a:rPr lang="en-US" dirty="0" smtClean="0"/>
              <a:t>Obtain a detail of purchases that shows trade amount, trade date, and security name (preferably with a </a:t>
            </a:r>
            <a:r>
              <a:rPr lang="en-US" dirty="0" err="1" smtClean="0"/>
              <a:t>cusip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Verify the reasonableness of the stated information for a sample by comparing such to the opening &amp; closing balance of the security traded for the specified trade dates. 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This establishes the reasonableness of the </a:t>
            </a:r>
            <a:r>
              <a:rPr lang="en-US" u="sng" dirty="0" smtClean="0"/>
              <a:t>cost </a:t>
            </a:r>
            <a:r>
              <a:rPr lang="en-US" dirty="0" smtClean="0"/>
              <a:t>information.</a:t>
            </a:r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Substantive - Investments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Sales</a:t>
            </a:r>
          </a:p>
          <a:p>
            <a:pPr lvl="1"/>
            <a:r>
              <a:rPr lang="en-US" dirty="0" smtClean="0"/>
              <a:t>Obtain a detail of sales that shows trade amount, cost, trade date, and security name (preferably with a </a:t>
            </a:r>
            <a:r>
              <a:rPr lang="en-US" dirty="0" err="1" smtClean="0"/>
              <a:t>cusip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Verify the reasonableness of the stated information for a sample by comparing such to the opening &amp; closing balance of the security traded for the specified trade dates.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Re-compute the gain/loss on sale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This supports the </a:t>
            </a:r>
            <a:r>
              <a:rPr lang="en-US" u="sng" dirty="0" smtClean="0"/>
              <a:t>accuracy</a:t>
            </a:r>
            <a:r>
              <a:rPr lang="en-US" dirty="0" smtClean="0"/>
              <a:t> of realized gains.</a:t>
            </a:r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Substantive - Investments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Price Testing:</a:t>
            </a:r>
          </a:p>
          <a:p>
            <a:pPr lvl="1"/>
            <a:r>
              <a:rPr lang="en-US" dirty="0" smtClean="0"/>
              <a:t>Obtain a detail of investment holdings at year end which indicates the number of units/shares and price </a:t>
            </a:r>
          </a:p>
          <a:p>
            <a:pPr lvl="1"/>
            <a:r>
              <a:rPr lang="en-US" dirty="0" smtClean="0"/>
              <a:t>Compare the price listed to the closing price per a pricing source for the security for the specified date</a:t>
            </a:r>
          </a:p>
          <a:p>
            <a:pPr lvl="1"/>
            <a:r>
              <a:rPr lang="en-US" dirty="0" smtClean="0"/>
              <a:t>Pricing sources include: </a:t>
            </a:r>
            <a:r>
              <a:rPr lang="en-US" dirty="0" err="1" smtClean="0"/>
              <a:t>Yahoo!Finance</a:t>
            </a:r>
            <a:r>
              <a:rPr lang="en-US" dirty="0" smtClean="0"/>
              <a:t>, IDC, Bloomberg, Reuters, etc.</a:t>
            </a:r>
          </a:p>
          <a:p>
            <a:pPr lvl="1"/>
            <a:r>
              <a:rPr lang="en-US" dirty="0" smtClean="0"/>
              <a:t>This supports the </a:t>
            </a:r>
            <a:r>
              <a:rPr lang="en-US" u="sng" dirty="0" smtClean="0"/>
              <a:t>valuation</a:t>
            </a:r>
            <a:r>
              <a:rPr lang="en-US" dirty="0" smtClean="0"/>
              <a:t> of investments and in conjunction with the purchase testing supports the </a:t>
            </a:r>
            <a:r>
              <a:rPr lang="en-US" u="sng" dirty="0" smtClean="0"/>
              <a:t>accuracy</a:t>
            </a:r>
            <a:r>
              <a:rPr lang="en-US" dirty="0" smtClean="0"/>
              <a:t> of the unrealized gains/losses of investments.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 the price isn’t listed?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 or commingled trust; Pooled separate accounts – Audited financial statements are generally available </a:t>
            </a:r>
          </a:p>
          <a:p>
            <a:pPr lvl="1"/>
            <a:r>
              <a:rPr lang="en-US" dirty="0" smtClean="0"/>
              <a:t>Obtain the audited financial statements and compare the audited unit value to the price listed by the trustee</a:t>
            </a:r>
          </a:p>
          <a:p>
            <a:pPr lvl="1"/>
            <a:r>
              <a:rPr lang="en-US" dirty="0" smtClean="0"/>
              <a:t>Analytics may be performed if the audit date and the plan reporting date differ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if audited financials are not available?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 the existence and valuation of the underlying securities of the investment vehicle. </a:t>
            </a:r>
          </a:p>
          <a:p>
            <a:r>
              <a:rPr lang="en-US" dirty="0" smtClean="0"/>
              <a:t>Obtaining the information to do so may be easier said than done. Scope limitations can result.</a:t>
            </a:r>
          </a:p>
          <a:p>
            <a:r>
              <a:rPr lang="en-US" dirty="0" smtClean="0"/>
              <a:t>Remember materiality when applying procedures.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Substantive - Investments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Presentation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Agree investment balances from certified custodial/trustee statements to the financial statements</a:t>
            </a:r>
          </a:p>
          <a:p>
            <a:pPr lvl="1"/>
            <a:r>
              <a:rPr lang="en-US" dirty="0" smtClean="0"/>
              <a:t>Determine whether the Fair Value Level disclosures for investments in the financial statements are appropriate</a:t>
            </a:r>
          </a:p>
          <a:p>
            <a:pPr lvl="2"/>
            <a:r>
              <a:rPr lang="en-US" dirty="0" smtClean="0"/>
              <a:t>Make sure that the categories used are indicative of nature and risk (e.g., growth funds, income funds)</a:t>
            </a:r>
          </a:p>
          <a:p>
            <a:pPr lvl="2"/>
            <a:r>
              <a:rPr lang="en-US" dirty="0" smtClean="0"/>
              <a:t>Be careful with classification of “Asset Allocation” for  target date funds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Hard-To-Value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Generally include but are not limited to, hedge funds, private equity funds, real estate funds, venture capital funds, offshore fund vehicles, etc.</a:t>
            </a:r>
          </a:p>
          <a:p>
            <a:r>
              <a:rPr lang="en-US" u="sng" dirty="0" smtClean="0"/>
              <a:t>Existence</a:t>
            </a:r>
            <a:r>
              <a:rPr lang="en-US" dirty="0" smtClean="0"/>
              <a:t> – Confirm with hedge fund &amp;/or examine legal documents</a:t>
            </a:r>
          </a:p>
          <a:p>
            <a:r>
              <a:rPr lang="en-US" u="sng" dirty="0" smtClean="0"/>
              <a:t>Valuation</a:t>
            </a:r>
            <a:r>
              <a:rPr lang="en-US" dirty="0" smtClean="0"/>
              <a:t> – </a:t>
            </a:r>
            <a:endParaRPr lang="en-US" dirty="0" smtClean="0"/>
          </a:p>
          <a:p>
            <a:pPr lvl="1"/>
            <a:r>
              <a:rPr lang="en-US" dirty="0" smtClean="0"/>
              <a:t>Understand management’s process to develop fair value estimates</a:t>
            </a:r>
            <a:endParaRPr lang="en-US" dirty="0" smtClean="0"/>
          </a:p>
          <a:p>
            <a:pPr lvl="1"/>
            <a:r>
              <a:rPr lang="en-US" dirty="0" smtClean="0"/>
              <a:t>Obtain </a:t>
            </a:r>
            <a:r>
              <a:rPr lang="en-US" dirty="0" smtClean="0"/>
              <a:t>audited financial </a:t>
            </a:r>
            <a:r>
              <a:rPr lang="en-US" dirty="0" smtClean="0"/>
              <a:t>statements</a:t>
            </a:r>
          </a:p>
          <a:p>
            <a:pPr lvl="1"/>
            <a:r>
              <a:rPr lang="en-US" dirty="0" smtClean="0"/>
              <a:t>Review transactions at or near the balance sheet date</a:t>
            </a: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Unobservable Inputs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May require the use of a valuation specialist to determine a reasonable range of fair value.</a:t>
            </a:r>
          </a:p>
          <a:p>
            <a:r>
              <a:rPr lang="en-US" dirty="0" smtClean="0"/>
              <a:t>Audit evidence may be obtained by valuation specialists employed by the audit firm</a:t>
            </a:r>
          </a:p>
          <a:p>
            <a:r>
              <a:rPr lang="en-US" dirty="0" smtClean="0"/>
              <a:t>Audit evidence may be obtained by valuation specialists employed by an individual or organization outside the audit firm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KPMG LLP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views in this presentation do not necessarily reflect that of KPMG LLP or any of its subsidiaries or affiliates. 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Guidance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AICPA Employee Benefits Plan Guide</a:t>
            </a:r>
          </a:p>
          <a:p>
            <a:r>
              <a:rPr lang="en-US" dirty="0" smtClean="0"/>
              <a:t>AICPA Investment Companies Guide</a:t>
            </a:r>
          </a:p>
          <a:p>
            <a:r>
              <a:rPr lang="en-US" dirty="0" smtClean="0"/>
              <a:t>AICPA Audit Guide Special Considerations in Auditing Financial Instruments</a:t>
            </a:r>
          </a:p>
          <a:p>
            <a:r>
              <a:rPr lang="en-US" dirty="0" smtClean="0"/>
              <a:t>AICPA Practice Aid </a:t>
            </a:r>
            <a:r>
              <a:rPr lang="en-US" i="1" dirty="0" smtClean="0"/>
              <a:t>Alternative Investments – Audit Considerations, a Practice Aid for Auditors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understanding how to differentiate between the different types of investments in an employee benefit plan</a:t>
            </a:r>
          </a:p>
          <a:p>
            <a:endParaRPr lang="en-US" dirty="0" smtClean="0"/>
          </a:p>
          <a:p>
            <a:r>
              <a:rPr lang="en-US" dirty="0" smtClean="0"/>
              <a:t>understanding the basic investment procedures in a full scope audit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understanding </a:t>
            </a:r>
            <a:r>
              <a:rPr lang="en-US" dirty="0" smtClean="0"/>
              <a:t>the basics of how </a:t>
            </a:r>
            <a:r>
              <a:rPr lang="en-US" dirty="0" smtClean="0"/>
              <a:t>to audit hard-to-value investments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or Limited Scope?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Limited scope </a:t>
            </a:r>
            <a:r>
              <a:rPr lang="en-US" dirty="0" smtClean="0"/>
              <a:t>– ERISA Section 103(a)(3)(c ); investment information certified by a bank or similar institution or by an insurance carrier that is regulated supervised, and subject to periodic examination by a state or federal agency. (</a:t>
            </a:r>
            <a:r>
              <a:rPr lang="en-US" i="1" u="sng" dirty="0" smtClean="0"/>
              <a:t>generally</a:t>
            </a:r>
            <a:r>
              <a:rPr lang="en-US" dirty="0" smtClean="0"/>
              <a:t>, the trustee or custodian of the plan)</a:t>
            </a:r>
          </a:p>
          <a:p>
            <a:r>
              <a:rPr lang="en-US" i="1" dirty="0" smtClean="0"/>
              <a:t>Full scope </a:t>
            </a:r>
            <a:r>
              <a:rPr lang="en-US" dirty="0" smtClean="0"/>
              <a:t>– Auditor issues an opinion which includes the assertions for investments.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Common Investments That Look Alike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Registered Investment Companies (a.k.a. Mutual Funds)</a:t>
            </a:r>
          </a:p>
          <a:p>
            <a:r>
              <a:rPr lang="en-US" dirty="0" smtClean="0"/>
              <a:t>Common/collective trusts</a:t>
            </a:r>
          </a:p>
          <a:p>
            <a:r>
              <a:rPr lang="en-US" dirty="0" smtClean="0"/>
              <a:t>Pooled separate accounts</a:t>
            </a:r>
          </a:p>
          <a:p>
            <a:endParaRPr lang="en-US" dirty="0" smtClean="0"/>
          </a:p>
          <a:p>
            <a:r>
              <a:rPr lang="en-US" dirty="0" smtClean="0"/>
              <a:t>It can be difficult to distinguish between these investment types.</a:t>
            </a:r>
          </a:p>
          <a:p>
            <a:endParaRPr lang="en-US" dirty="0" smtClean="0"/>
          </a:p>
          <a:p>
            <a:r>
              <a:rPr lang="en-US" dirty="0" smtClean="0"/>
              <a:t>The form of investment </a:t>
            </a:r>
            <a:r>
              <a:rPr lang="en-US" u="sng" dirty="0" smtClean="0"/>
              <a:t>matters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Investments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Registered Investment Companies (a.k.a. Mutual Funds)</a:t>
            </a:r>
          </a:p>
          <a:p>
            <a:pPr lvl="1"/>
            <a:r>
              <a:rPr lang="en-US" dirty="0" smtClean="0"/>
              <a:t>Registered with the SEC</a:t>
            </a:r>
          </a:p>
          <a:p>
            <a:pPr lvl="1"/>
            <a:r>
              <a:rPr lang="en-US" dirty="0" smtClean="0"/>
              <a:t>Sold to the general public</a:t>
            </a:r>
          </a:p>
          <a:p>
            <a:pPr lvl="1"/>
            <a:r>
              <a:rPr lang="en-US" dirty="0" smtClean="0"/>
              <a:t>Pools money from various investors to purchase securities</a:t>
            </a:r>
          </a:p>
          <a:p>
            <a:pPr lvl="1"/>
            <a:r>
              <a:rPr lang="en-US" dirty="0" smtClean="0"/>
              <a:t>Classified by primary investments (fixed income, equity, money market).</a:t>
            </a:r>
          </a:p>
          <a:p>
            <a:pPr lvl="1"/>
            <a:r>
              <a:rPr lang="en-US" dirty="0" smtClean="0"/>
              <a:t>Redeemable by investors daily</a:t>
            </a:r>
          </a:p>
          <a:p>
            <a:pPr lvl="1"/>
            <a:r>
              <a:rPr lang="en-US" dirty="0" smtClean="0"/>
              <a:t>Generally, not traded on an exchange (those that trade on an exchange are called ETF’s)</a:t>
            </a:r>
          </a:p>
          <a:p>
            <a:pPr lvl="1"/>
            <a:r>
              <a:rPr lang="en-US" dirty="0" smtClean="0"/>
              <a:t>Reported on Part I, c(13) on the Form 5500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Bank or Trust Company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Common or commingled trust</a:t>
            </a:r>
          </a:p>
          <a:p>
            <a:pPr lvl="1"/>
            <a:r>
              <a:rPr lang="en-US" dirty="0" smtClean="0"/>
              <a:t>SEC does not regulate. Regulated by states  and/or other federal agencies</a:t>
            </a:r>
          </a:p>
          <a:p>
            <a:pPr lvl="1"/>
            <a:r>
              <a:rPr lang="en-US" dirty="0" smtClean="0"/>
              <a:t>Not sold to the public (retail investors) directly</a:t>
            </a:r>
          </a:p>
          <a:p>
            <a:pPr lvl="1"/>
            <a:r>
              <a:rPr lang="en-US" dirty="0" smtClean="0"/>
              <a:t>Pools money from numerous plans to purchase securities</a:t>
            </a:r>
          </a:p>
          <a:p>
            <a:pPr lvl="1"/>
            <a:r>
              <a:rPr lang="en-US" dirty="0" smtClean="0"/>
              <a:t>May have a name that appears identical to a mutual fund, which is the primary underlying investment</a:t>
            </a:r>
          </a:p>
          <a:p>
            <a:pPr lvl="1"/>
            <a:r>
              <a:rPr lang="en-US" dirty="0" smtClean="0"/>
              <a:t>Maintained by bank or trust company</a:t>
            </a:r>
          </a:p>
          <a:p>
            <a:pPr lvl="1"/>
            <a:r>
              <a:rPr lang="en-US" dirty="0" smtClean="0"/>
              <a:t>Reported on Part 1, c(9) of Form 5500</a:t>
            </a:r>
          </a:p>
          <a:p>
            <a:pPr lvl="1"/>
            <a:r>
              <a:rPr lang="en-US" dirty="0" smtClean="0"/>
              <a:t>Generally, lower fees than a mutual fund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Insurance Entity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Pooled Separate Accounts </a:t>
            </a:r>
          </a:p>
          <a:p>
            <a:pPr lvl="1"/>
            <a:r>
              <a:rPr lang="en-US" dirty="0" smtClean="0"/>
              <a:t>SEC does not regulate</a:t>
            </a:r>
          </a:p>
          <a:p>
            <a:pPr lvl="1"/>
            <a:r>
              <a:rPr lang="en-US" dirty="0" smtClean="0"/>
              <a:t>Not sold to the public (retail investors) directly</a:t>
            </a:r>
          </a:p>
          <a:p>
            <a:pPr lvl="1"/>
            <a:r>
              <a:rPr lang="en-US" dirty="0" smtClean="0"/>
              <a:t>Pools money from numerous plans to purchase securities (pooled separate account) </a:t>
            </a:r>
          </a:p>
          <a:p>
            <a:pPr lvl="1"/>
            <a:r>
              <a:rPr lang="en-US" dirty="0" smtClean="0"/>
              <a:t>May have a name that appears identical to a mutual fund, which is the primary underlying investment</a:t>
            </a:r>
          </a:p>
          <a:p>
            <a:pPr lvl="1"/>
            <a:r>
              <a:rPr lang="en-US" dirty="0" smtClean="0"/>
              <a:t>Maintained by an insurance company</a:t>
            </a:r>
          </a:p>
          <a:p>
            <a:pPr lvl="1"/>
            <a:r>
              <a:rPr lang="en-US" dirty="0" smtClean="0"/>
              <a:t>Not commingled with other assets or the insurance entity for investment purposes.</a:t>
            </a:r>
          </a:p>
          <a:p>
            <a:pPr lvl="1"/>
            <a:r>
              <a:rPr lang="en-US" dirty="0" smtClean="0"/>
              <a:t>Reported on Part 1, c(10) of Form 5500</a:t>
            </a:r>
          </a:p>
          <a:p>
            <a:pPr lvl="1"/>
            <a:r>
              <a:rPr lang="en-US" dirty="0" smtClean="0"/>
              <a:t>Generally, lower fees than a mutual fund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Substantive 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procedures mentioned are an illustrative but </a:t>
            </a:r>
            <a:r>
              <a:rPr lang="en-US" i="1" u="sng" dirty="0" smtClean="0"/>
              <a:t>not</a:t>
            </a:r>
            <a:r>
              <a:rPr lang="en-US" dirty="0" smtClean="0"/>
              <a:t> exhaustive list of procedures performed during a standard 401(k) plan full scope audit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763</TotalTime>
  <Words>1074</Words>
  <Application>Microsoft Office PowerPoint</Application>
  <PresentationFormat>On-screen Show (4:3)</PresentationFormat>
  <Paragraphs>120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Apex</vt:lpstr>
      <vt:lpstr>Auditing investments in a full scope audit</vt:lpstr>
      <vt:lpstr>KPMG LLP</vt:lpstr>
      <vt:lpstr>Objectives</vt:lpstr>
      <vt:lpstr>Full or Limited Scope?</vt:lpstr>
      <vt:lpstr>Common Investments That Look Alike</vt:lpstr>
      <vt:lpstr>Common Investments</vt:lpstr>
      <vt:lpstr>Bank or Trust Company</vt:lpstr>
      <vt:lpstr>Insurance Entity</vt:lpstr>
      <vt:lpstr>Substantive Procedures</vt:lpstr>
      <vt:lpstr>Substantive - Investments</vt:lpstr>
      <vt:lpstr>Substantive - Investments</vt:lpstr>
      <vt:lpstr>Substantive - Investments</vt:lpstr>
      <vt:lpstr>Substantive - Investments</vt:lpstr>
      <vt:lpstr>Substantive - Investments</vt:lpstr>
      <vt:lpstr>What if the price isn’t listed?</vt:lpstr>
      <vt:lpstr>What if audited financials are not available?</vt:lpstr>
      <vt:lpstr>Substantive - Investments</vt:lpstr>
      <vt:lpstr>Hard-To-Value</vt:lpstr>
      <vt:lpstr>Unobservable Inputs</vt:lpstr>
      <vt:lpstr>Additional Guidance</vt:lpstr>
      <vt:lpstr>Questions?</vt:lpstr>
    </vt:vector>
  </TitlesOfParts>
  <Company>KPMG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KPMG</dc:creator>
  <cp:lastModifiedBy>KPMG</cp:lastModifiedBy>
  <cp:revision>136</cp:revision>
  <dcterms:created xsi:type="dcterms:W3CDTF">2013-08-05T16:48:21Z</dcterms:created>
  <dcterms:modified xsi:type="dcterms:W3CDTF">2014-08-06T23:07:07Z</dcterms:modified>
</cp:coreProperties>
</file>